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79" r:id="rId23"/>
    <p:sldId id="280" r:id="rId24"/>
    <p:sldId id="281" r:id="rId25"/>
    <p:sldId id="284" r:id="rId26"/>
    <p:sldId id="285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60"/>
  </p:normalViewPr>
  <p:slideViewPr>
    <p:cSldViewPr>
      <p:cViewPr varScale="1">
        <p:scale>
          <a:sx n="103" d="100"/>
          <a:sy n="103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14DCBD-D8B8-47B9-9873-D62DA671C038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0D71FA8-86F9-4A98-8A57-C3CB1D3DC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567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D67076-53D2-45F3-AFF4-C7926182B2C7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DC54B-C5A1-45A3-8918-E41A4018890D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E189D-BB3B-4A1D-BFD0-AF20AB20D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45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  <p:sndAc>
      <p:stSnd>
        <p:snd r:embed="rId2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F553-9FF0-4F8E-88F7-126596E22051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CBE0-CD7D-4759-BAC7-E4503A457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36143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0017E-9224-48F4-96F5-48E73BE3E293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475D6-F8CD-4B4C-9BCF-31F80C2C0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099154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37C4B-A58F-4612-95D1-60CA31C5EDD0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ED1F1-1A44-4FAC-9D92-8924FF2F3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093333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FA2DC-7582-46A6-92A4-C039C34B51DE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0758E-187C-48AC-BEA5-2BCD03606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026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9DD9-9F6F-4076-9A9F-2D51690A60D8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03A2F-16A8-4E97-8471-C87A51CEC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67545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CEEC2-2857-4C12-9D00-C8C01C9A6253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ED4D9-E860-4D1A-9D81-FD2CF27E6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75490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9A16D-949C-4DC2-BDCA-9BA89656FB27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20F4B-943D-42DC-8B82-6308F09E0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71818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D9F53-25CB-4D99-A839-ED452C9F9955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14D79-1634-4F17-8FCD-953AFF60F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446299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E1DCE-8690-4047-9E70-07AD895B2290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1AF95-F7B8-4A87-95F2-4F1FE9DF7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986241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46F01-A6D9-4543-8678-B4BBE5060212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A5D7D-2A30-4827-A1BF-583E871C7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172754"/>
      </p:ext>
    </p:extLst>
  </p:cSld>
  <p:clrMapOvr>
    <a:masterClrMapping/>
  </p:clrMapOvr>
  <p:transition spd="slow">
    <p:zoom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F84879-44B6-47E9-AF33-72D9A77C7B87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1FAC5D-A2BF-441B-9E4D-412F3EC28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5" r:id="rId2"/>
    <p:sldLayoutId id="2147483964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5" r:id="rId9"/>
    <p:sldLayoutId id="2147483961" r:id="rId10"/>
    <p:sldLayoutId id="2147483962" r:id="rId11"/>
  </p:sldLayoutIdLst>
  <p:transition spd="slow">
    <p:zoom/>
    <p:sndAc>
      <p:stSnd>
        <p:snd r:embed="rId13" name="chimes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33.xml"/><Relationship Id="rId18" Type="http://schemas.openxmlformats.org/officeDocument/2006/relationships/slide" Target="slide43.xml"/><Relationship Id="rId3" Type="http://schemas.openxmlformats.org/officeDocument/2006/relationships/audio" Target="../media/audio2.wav"/><Relationship Id="rId7" Type="http://schemas.openxmlformats.org/officeDocument/2006/relationships/slide" Target="slide41.xml"/><Relationship Id="rId12" Type="http://schemas.openxmlformats.org/officeDocument/2006/relationships/slide" Target="slide35.xml"/><Relationship Id="rId17" Type="http://schemas.openxmlformats.org/officeDocument/2006/relationships/slide" Target="slide37.xml"/><Relationship Id="rId2" Type="http://schemas.openxmlformats.org/officeDocument/2006/relationships/notesSlide" Target="../notesSlides/notesSlide1.xml"/><Relationship Id="rId16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31.xml"/><Relationship Id="rId5" Type="http://schemas.openxmlformats.org/officeDocument/2006/relationships/slide" Target="slide3.xml"/><Relationship Id="rId15" Type="http://schemas.openxmlformats.org/officeDocument/2006/relationships/slide" Target="slide39.xml"/><Relationship Id="rId10" Type="http://schemas.openxmlformats.org/officeDocument/2006/relationships/slide" Target="slide17.xml"/><Relationship Id="rId4" Type="http://schemas.openxmlformats.org/officeDocument/2006/relationships/slide" Target="slide7.xml"/><Relationship Id="rId9" Type="http://schemas.openxmlformats.org/officeDocument/2006/relationships/slide" Target="slide9.xml"/><Relationship Id="rId1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713" y="1989138"/>
            <a:ext cx="5214937" cy="2714625"/>
          </a:xfrm>
        </p:spPr>
        <p:txBody>
          <a:bodyPr/>
          <a:lstStyle/>
          <a:p>
            <a:pPr marR="0" algn="ctr" eaLnBrk="1" hangingPunct="1">
              <a:defRPr/>
            </a:pPr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Своя игра</a:t>
            </a:r>
          </a:p>
        </p:txBody>
      </p:sp>
    </p:spTree>
  </p:cSld>
  <p:clrMapOvr>
    <a:masterClrMapping/>
  </p:clrMapOvr>
  <p:transition spd="slow">
    <p:zoom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indent="-914400" eaLnBrk="1" hangingPunct="1">
              <a:buFont typeface="Wingdings 2" pitchFamily="18" charset="2"/>
              <a:buAutoNum type="arabicParenR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Хозяйственный кризис 70-80 годов</a:t>
            </a:r>
          </a:p>
          <a:p>
            <a:pPr marL="914400" indent="-914400" eaLnBrk="1" hangingPunct="1">
              <a:buFont typeface="Wingdings 2" pitchFamily="18" charset="2"/>
              <a:buAutoNum type="arabicParenR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Эпидемия чумы</a:t>
            </a:r>
          </a:p>
          <a:p>
            <a:pPr marL="914400" indent="-914400" eaLnBrk="1" hangingPunct="1">
              <a:buFont typeface="Wingdings 2" pitchFamily="18" charset="2"/>
              <a:buAutoNum type="arabicParenR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Голод 1601-1603 гг.</a:t>
            </a:r>
          </a:p>
          <a:p>
            <a:pPr marL="914400" indent="-914400" eaLnBrk="1" hangingPunct="1">
              <a:buFont typeface="Wingdings 2" pitchFamily="18" charset="2"/>
              <a:buAutoNum type="arabicParenR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Усиление крепостничества</a:t>
            </a:r>
          </a:p>
          <a:p>
            <a:pPr marL="914400" indent="-914400" eaLnBrk="1" hangingPunct="1">
              <a:buFont typeface="Wingdings 2" pitchFamily="18" charset="2"/>
              <a:buAutoNum type="arabicParenR"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Борьба за власть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9438" y="5929313"/>
            <a:ext cx="1714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235743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Прозвище «Тушинский вор» получил кто???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3688" y="6072188"/>
            <a:ext cx="1928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214563"/>
            <a:ext cx="8229600" cy="40386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Лжедмитрий 2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6563" y="6143625"/>
            <a:ext cx="1536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724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задает соперник!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6563" y="6072188"/>
            <a:ext cx="18367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715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708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Ø"/>
            </a:pPr>
            <a:r>
              <a:rPr lang="ru-RU" sz="7200" b="1" smtClean="0">
                <a:solidFill>
                  <a:srgbClr val="FF0000"/>
                </a:solidFill>
              </a:rPr>
              <a:t>???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0" y="6000750"/>
            <a:ext cx="1536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49291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2800" b="1" dirty="0" smtClean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50" y="6286500"/>
            <a:ext cx="19288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72125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 ком идет речь ???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а)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1800" dirty="0" smtClean="0"/>
              <a:t>Своими привычками, отдельными поступками и распоряжениями, заграничными сношениями,. возбуждал против себя в различных слоях московского общества множество нареканий и неудовольствий, хотя вне столицы, в народных массах популярность его не ослабевала</a:t>
            </a:r>
          </a:p>
          <a:p>
            <a:pPr>
              <a:buFont typeface="Wingdings 2" pitchFamily="18" charset="2"/>
              <a:buNone/>
              <a:defRPr/>
            </a:pPr>
            <a:endParaRPr lang="ru-RU" sz="1800" dirty="0" smtClean="0"/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Б) </a:t>
            </a:r>
            <a:r>
              <a:rPr lang="ru-RU" sz="1800" dirty="0" smtClean="0"/>
              <a:t>“... был маленького роста, некрасивый, подслеповатый. В книжном учении сведущ, рассудителен и разумен, скуп и неотзывчив. Единственное к тем благоволил, кто нашептывал ему ложное на людей, он же их слушал с удовольствием и радостью”</a:t>
            </a:r>
          </a:p>
          <a:p>
            <a:pPr>
              <a:buFont typeface="Wingdings 2" pitchFamily="18" charset="2"/>
              <a:buNone/>
              <a:defRPr/>
            </a:pPr>
            <a:endParaRPr lang="ru-RU" sz="1800" dirty="0" smtClean="0"/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</a:t>
            </a:r>
            <a:r>
              <a:rPr lang="ru-RU" sz="1800" dirty="0" smtClean="0"/>
              <a:t>Возможно, он был дворянином и служил боевым холопом у крупного землевладельца. Он побывал в крымском и турецком плену, из которого ему удалось освободиться. По пути на родину побывал в Речи Посполитой. Вскоре появился с грамотой “истинного царя”, о назначении его царским воеводой. К нему стекались все недовольные московским царем. </a:t>
            </a:r>
          </a:p>
          <a:p>
            <a:pPr>
              <a:buFont typeface="Wingdings 2" pitchFamily="18" charset="2"/>
              <a:buNone/>
              <a:defRPr/>
            </a:pPr>
            <a:endParaRPr lang="ru-RU" sz="1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 2" pitchFamily="18" charset="2"/>
              <a:buNone/>
              <a:defRPr/>
            </a:pPr>
            <a:endParaRPr lang="ru-RU" sz="3200" b="1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>
              <a:buFont typeface="Wingdings 2" pitchFamily="18" charset="2"/>
              <a:buNone/>
              <a:defRPr/>
            </a:pPr>
            <a:endParaRPr lang="ru-RU" sz="32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429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43688" y="6143625"/>
            <a:ext cx="15367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32447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а)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1800" dirty="0" smtClean="0"/>
              <a:t>Своими привычками, отдельными поступками и распоряжениями, заграничными сношениями,. возбуждал против себя в различных слоях московского общества множество нареканий и неудовольствий, хотя вне столицы, в народных массах популярность его не ослабевала </a:t>
            </a:r>
            <a:r>
              <a:rPr lang="ru-RU" sz="1800" b="1" i="1" dirty="0" smtClean="0">
                <a:solidFill>
                  <a:srgbClr val="FF0000"/>
                </a:solidFill>
              </a:rPr>
              <a:t>(Лжедмитрий I)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Б) </a:t>
            </a:r>
            <a:r>
              <a:rPr lang="ru-RU" sz="1800" dirty="0" smtClean="0"/>
              <a:t>“... был маленького роста, некрасивый, подслеповатый. В книжном учении сведущ, рассудителен и разумен, скуп и неотзывчив. Единственное к тем благоволил, кто нашептывал ему ложное на людей, он же их слушал с удовольствием и радостью” </a:t>
            </a:r>
            <a:r>
              <a:rPr lang="ru-RU" sz="1800" b="1" i="1" dirty="0" smtClean="0">
                <a:solidFill>
                  <a:srgbClr val="FF0000"/>
                </a:solidFill>
              </a:rPr>
              <a:t>(Василий Шуйский)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dirty="0" smtClean="0"/>
              <a:t>В) Возможно, он был дворянином и служил боевым холопом у крупного землевладельца. Он побывал в крымском и турецком плену, из которого ему удалось освободиться. По пути на родину побывал в Речи Посполитой. Вскоре появился с грамотой “истинного царя”, о назначении его царским воеводой. К нему стекались все недовольные московским царем. </a:t>
            </a:r>
            <a:r>
              <a:rPr lang="ru-RU" sz="1800" b="1" i="1" dirty="0" smtClean="0">
                <a:solidFill>
                  <a:srgbClr val="FF0000"/>
                </a:solidFill>
              </a:rPr>
              <a:t>(Иван Болотников</a:t>
            </a:r>
            <a:r>
              <a:rPr lang="ru-RU" sz="1600" b="1" i="1" dirty="0" smtClean="0">
                <a:solidFill>
                  <a:srgbClr val="FF0000"/>
                </a:solidFill>
              </a:rPr>
              <a:t>)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50" y="571500"/>
            <a:ext cx="8501063" cy="12763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u="sng" dirty="0" smtClean="0"/>
              <a:t>Укажите верные утверждения:</a:t>
            </a:r>
            <a:br>
              <a:rPr lang="ru-RU" sz="3600" b="1" i="1" u="sng" dirty="0" smtClean="0"/>
            </a:br>
            <a:endParaRPr lang="ru-RU" sz="3600" b="1" i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75" y="6000750"/>
            <a:ext cx="20716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8" name="Содержимое 11"/>
          <p:cNvSpPr>
            <a:spLocks noGrp="1"/>
          </p:cNvSpPr>
          <p:nvPr>
            <p:ph sz="quarter" idx="4"/>
          </p:nvPr>
        </p:nvSpPr>
        <p:spPr>
          <a:xfrm>
            <a:off x="428625" y="1857375"/>
            <a:ext cx="8258175" cy="4503738"/>
          </a:xfrm>
        </p:spPr>
        <p:txBody>
          <a:bodyPr/>
          <a:lstStyle/>
          <a:p>
            <a:r>
              <a:rPr lang="ru-RU" sz="1800" smtClean="0"/>
              <a:t>а) со смертью царя Федора прервалась правящая династия в России </a:t>
            </a:r>
            <a:br>
              <a:rPr lang="ru-RU" sz="1800" smtClean="0"/>
            </a:br>
            <a:r>
              <a:rPr lang="ru-RU" sz="1800" smtClean="0"/>
              <a:t>б) настоящее имя Лжедмитрия I Григорий Отрепьев </a:t>
            </a:r>
            <a:br>
              <a:rPr lang="ru-RU" sz="1800" smtClean="0"/>
            </a:br>
            <a:r>
              <a:rPr lang="ru-RU" sz="1800" smtClean="0"/>
              <a:t>в) Лжедмитрию I удалось долго удержаться на московском престоле </a:t>
            </a:r>
            <a:br>
              <a:rPr lang="ru-RU" sz="1800" smtClean="0"/>
            </a:br>
            <a:r>
              <a:rPr lang="ru-RU" sz="1800" smtClean="0"/>
              <a:t>г) основной военной силой движения И. Болотникова были стрельцы </a:t>
            </a:r>
            <a:br>
              <a:rPr lang="ru-RU" sz="1800" smtClean="0"/>
            </a:br>
            <a:r>
              <a:rPr lang="ru-RU" sz="1800" smtClean="0"/>
              <a:t>д) ослабление центральной власти привело к Смуте </a:t>
            </a:r>
            <a:br>
              <a:rPr lang="ru-RU" sz="1800" smtClean="0"/>
            </a:br>
            <a:r>
              <a:rPr lang="ru-RU" sz="1800" smtClean="0"/>
              <a:t>е) вторым избранным царем на русский престол был польский королевич Владислав </a:t>
            </a:r>
            <a:br>
              <a:rPr lang="ru-RU" sz="1800" smtClean="0"/>
            </a:br>
            <a:r>
              <a:rPr lang="ru-RU" sz="1800" smtClean="0"/>
              <a:t>ж) после свержения Василия Шуйского в стране наступило междуцарствие </a:t>
            </a:r>
            <a:br>
              <a:rPr lang="ru-RU" sz="1800" smtClean="0"/>
            </a:br>
            <a:r>
              <a:rPr lang="ru-RU" sz="1800" smtClean="0"/>
              <a:t>з) летом 1611 г. Россия оказалась в исключительно тяжелом положении </a:t>
            </a:r>
            <a:br>
              <a:rPr lang="ru-RU" sz="1800" smtClean="0"/>
            </a:br>
            <a:r>
              <a:rPr lang="ru-RU" sz="1800" smtClean="0"/>
              <a:t>и) значительную роль в отпоре интервентам сыграла Русская православная церковь </a:t>
            </a:r>
            <a:br>
              <a:rPr lang="ru-RU" sz="1800" smtClean="0"/>
            </a:br>
            <a:r>
              <a:rPr lang="ru-RU" sz="1800" smtClean="0"/>
              <a:t>к) Первому ополчению удалось освободить Москву, но оно не сумело долго удержать в своих руках столицу 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81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13" y="6000750"/>
            <a:ext cx="2286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2" name="Содержимое 9"/>
          <p:cNvSpPr>
            <a:spLocks noGrp="1"/>
          </p:cNvSpPr>
          <p:nvPr>
            <p:ph sz="quarter" idx="2"/>
          </p:nvPr>
        </p:nvSpPr>
        <p:spPr>
          <a:xfrm>
            <a:off x="457200" y="1214438"/>
            <a:ext cx="7186613" cy="5146675"/>
          </a:xfrm>
        </p:spPr>
        <p:txBody>
          <a:bodyPr/>
          <a:lstStyle/>
          <a:p>
            <a:r>
              <a:rPr lang="ru-RU" sz="1800" smtClean="0"/>
              <a:t>а) со смертью царя Федора прервалась правящая династия в России (+)</a:t>
            </a:r>
            <a:br>
              <a:rPr lang="ru-RU" sz="1800" smtClean="0"/>
            </a:br>
            <a:r>
              <a:rPr lang="ru-RU" sz="1800" smtClean="0"/>
              <a:t>б) настоящее имя Лжедмитрия I Григорий Отрепьев (+)</a:t>
            </a:r>
            <a:br>
              <a:rPr lang="ru-RU" sz="1800" smtClean="0"/>
            </a:br>
            <a:r>
              <a:rPr lang="ru-RU" sz="1800" smtClean="0"/>
              <a:t>в) Лжедмитрию I удалось долго удержаться на московском престоле (-)</a:t>
            </a:r>
            <a:br>
              <a:rPr lang="ru-RU" sz="1800" smtClean="0"/>
            </a:br>
            <a:r>
              <a:rPr lang="ru-RU" sz="1800" smtClean="0"/>
              <a:t>г) основной военной силой движения И. Болотникова были стрельцы (-)</a:t>
            </a:r>
            <a:br>
              <a:rPr lang="ru-RU" sz="1800" smtClean="0"/>
            </a:br>
            <a:r>
              <a:rPr lang="ru-RU" sz="1800" smtClean="0"/>
              <a:t>д) ослабление центральной власти привело к Смуте (+)</a:t>
            </a:r>
            <a:br>
              <a:rPr lang="ru-RU" sz="1800" smtClean="0"/>
            </a:br>
            <a:r>
              <a:rPr lang="ru-RU" sz="1800" smtClean="0"/>
              <a:t>е) вторым избранным царем на русский престол был польский королевич Владислав (-)</a:t>
            </a:r>
            <a:br>
              <a:rPr lang="ru-RU" sz="1800" smtClean="0"/>
            </a:br>
            <a:r>
              <a:rPr lang="ru-RU" sz="1800" smtClean="0"/>
              <a:t>ж) после свержения Василия Шуйского в стране наступило междуцарствие (+)</a:t>
            </a:r>
            <a:br>
              <a:rPr lang="ru-RU" sz="1800" smtClean="0"/>
            </a:br>
            <a:r>
              <a:rPr lang="ru-RU" sz="1800" smtClean="0"/>
              <a:t>з) летом 1611 г. Россия оказалась в исключительно тяжелом положении (+)</a:t>
            </a:r>
            <a:br>
              <a:rPr lang="ru-RU" sz="1800" smtClean="0"/>
            </a:br>
            <a:r>
              <a:rPr lang="ru-RU" sz="1800" smtClean="0"/>
              <a:t>и) значительную роль в отпоре интервентам сыграла Русская православная церковь (+)</a:t>
            </a:r>
            <a:br>
              <a:rPr lang="ru-RU" sz="1800" smtClean="0"/>
            </a:br>
            <a:r>
              <a:rPr lang="ru-RU" sz="1800" smtClean="0"/>
              <a:t>к) Первому ополчению удалось освободить Москву, но оно не сумело долго удержать в своих руках столицу (-)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2797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Дайте определение понятию «смутное время»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75" y="6143625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42875"/>
          <a:ext cx="9144000" cy="6715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296"/>
                <a:gridCol w="1428760"/>
                <a:gridCol w="1357322"/>
                <a:gridCol w="1357322"/>
                <a:gridCol w="1214446"/>
                <a:gridCol w="1285854"/>
              </a:tblGrid>
              <a:tr h="1755097">
                <a:tc>
                  <a:txBody>
                    <a:bodyPr/>
                    <a:lstStyle/>
                    <a:p>
                      <a:pPr algn="ctr"/>
                      <a:endParaRPr lang="ru-RU" sz="320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3200" i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Персо-налии</a:t>
                      </a:r>
                      <a:endParaRPr lang="ru-RU" sz="3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i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action="ppaction://hlinksldjump"/>
                        </a:rPr>
                        <a:t>10</a:t>
                      </a:r>
                      <a:endParaRPr lang="ru-RU" sz="6600" i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u="sng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action="ppaction://hlinksldjump"/>
                        </a:rPr>
                        <a:t>2</a:t>
                      </a:r>
                      <a:r>
                        <a:rPr lang="ru-RU" sz="6600" u="sng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6600" u="sng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action="ppaction://hlinksldjump"/>
                        </a:rPr>
                        <a:t>30</a:t>
                      </a:r>
                      <a:endParaRPr lang="ru-RU" sz="66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action="ppaction://hlinksldjump"/>
                        </a:rPr>
                        <a:t>40</a:t>
                      </a:r>
                      <a:endParaRPr lang="ru-RU" sz="66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action="ppaction://hlinksldjump"/>
                        </a:rPr>
                        <a:t>50</a:t>
                      </a:r>
                      <a:endParaRPr lang="ru-RU" sz="6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755097">
                <a:tc>
                  <a:txBody>
                    <a:bodyPr/>
                    <a:lstStyle/>
                    <a:p>
                      <a:pPr algn="ctr"/>
                      <a:endParaRPr lang="ru-RU" sz="3200" b="1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3200" b="1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События</a:t>
                      </a:r>
                      <a:endParaRPr lang="ru-RU" sz="3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action="ppaction://hlinksldjump"/>
                        </a:rPr>
                        <a:t>10</a:t>
                      </a:r>
                      <a:endParaRPr lang="ru-RU" sz="6600" b="1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action="ppaction://hlinksldjump"/>
                        </a:rPr>
                        <a:t>20</a:t>
                      </a:r>
                      <a:endParaRPr lang="ru-RU" sz="66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action="ppaction://hlinksldjump"/>
                        </a:rPr>
                        <a:t>30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action="ppaction://hlinksldjump"/>
                        </a:rPr>
                        <a:t>40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action="ppaction://hlinksldjump"/>
                        </a:rPr>
                        <a:t>50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449835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Подумай!</a:t>
                      </a:r>
                      <a:endParaRPr lang="ru-RU" sz="3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action="ppaction://hlinksldjump"/>
                        </a:rPr>
                        <a:t>10</a:t>
                      </a:r>
                      <a:endParaRPr lang="ru-RU" sz="66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action="ppaction://hlinksldjump"/>
                        </a:rPr>
                        <a:t>20</a:t>
                      </a:r>
                      <a:endParaRPr lang="ru-RU" sz="66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action="ppaction://hlinksldjump"/>
                        </a:rPr>
                        <a:t>30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7" action="ppaction://hlinksldjump"/>
                        </a:rPr>
                        <a:t>40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8" action="ppaction://hlinksldjump"/>
                        </a:rPr>
                        <a:t>50</a:t>
                      </a:r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755097"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zoom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48244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CC0000"/>
                </a:solidFill>
                <a:latin typeface="Times New Roman" pitchFamily="18" charset="0"/>
              </a:rPr>
              <a:t>Смутное время</a:t>
            </a:r>
            <a:r>
              <a:rPr lang="ru-RU" sz="4000" b="1" dirty="0" smtClean="0">
                <a:solidFill>
                  <a:srgbClr val="990033"/>
                </a:solidFill>
                <a:latin typeface="Times New Roman" pitchFamily="18" charset="0"/>
              </a:rPr>
              <a:t>-</a:t>
            </a:r>
            <a:r>
              <a:rPr lang="ru-RU" sz="4000" b="1" dirty="0" smtClean="0">
                <a:latin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990033"/>
                </a:solidFill>
                <a:latin typeface="Times New Roman" pitchFamily="18" charset="0"/>
              </a:rPr>
              <a:t>период в истории России, который характеризовался слабостью государственной власти и неподчинением окраин центру, самозванством, гражданской войной, интервенцией и великой разрухой Московского царства.</a:t>
            </a:r>
          </a:p>
          <a:p>
            <a:pPr marL="0" indent="0" algn="ctr">
              <a:buFontTx/>
              <a:buNone/>
              <a:defRPr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6563" y="6143625"/>
            <a:ext cx="1370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571500"/>
            <a:ext cx="8229600" cy="1333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45005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называлось правительство, существовавшее  в России в годы смутного времени?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63" y="6072188"/>
            <a:ext cx="1630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9286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428875"/>
            <a:ext cx="8229600" cy="10715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Семибоярщина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688" y="6215063"/>
            <a:ext cx="1370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565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 от учителя!!!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6215063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9286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0005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                    ???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43688" y="6143625"/>
            <a:ext cx="1370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2422525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0813" y="6143625"/>
            <a:ext cx="1630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42938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39591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Денежное вознаграждение, выплачиваемое работодателем наёмному работнику за выполненную работу.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Сложность труда и уровень квалификации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труда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значимость труда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Уникальность труда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и количество труда.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572375" y="6143625"/>
            <a:ext cx="13700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71562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какому принципу образованы ряды?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428750"/>
            <a:ext cx="8786812" cy="5286375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А) Воевода П.Ляпунов, князь Д. Трубецкой, атаман И. Зарубин. </a:t>
            </a:r>
          </a:p>
          <a:p>
            <a:pPr>
              <a:defRPr/>
            </a:pPr>
            <a:r>
              <a:rPr lang="ru-RU" sz="3200" dirty="0" smtClean="0"/>
              <a:t>Б) Григорий Отрепьев, “царевич Петр”, “тушинский вор”. </a:t>
            </a:r>
          </a:p>
          <a:p>
            <a:pPr>
              <a:defRPr/>
            </a:pPr>
            <a:r>
              <a:rPr lang="ru-RU" sz="3200" dirty="0" smtClean="0"/>
              <a:t>В) Борис Годунов, Василий Шуйский, Михаил Романов. </a:t>
            </a:r>
          </a:p>
          <a:p>
            <a:pPr>
              <a:buFont typeface="Wingdings 2" pitchFamily="18" charset="2"/>
              <a:buNone/>
              <a:defRPr/>
            </a:pPr>
            <a:endParaRPr lang="ru-RU" sz="32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5929313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229600" cy="866775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429250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>Воевода П.Ляпунов, князь Д. Трубецкой, атаман И. Зарубин. </a:t>
            </a:r>
            <a:r>
              <a:rPr lang="ru-RU" sz="3600" dirty="0" smtClean="0">
                <a:solidFill>
                  <a:srgbClr val="FF0000"/>
                </a:solidFill>
              </a:rPr>
              <a:t>(Руководители Первого Ополчения)</a:t>
            </a:r>
          </a:p>
          <a:p>
            <a:pPr>
              <a:defRPr/>
            </a:pPr>
            <a:r>
              <a:rPr lang="ru-RU" sz="3600" dirty="0" smtClean="0"/>
              <a:t>Григорий Отрепьев, “царевич Петр”, “тушинский вор”. </a:t>
            </a:r>
            <a:r>
              <a:rPr lang="ru-RU" sz="3600" dirty="0" smtClean="0">
                <a:solidFill>
                  <a:srgbClr val="FF0000"/>
                </a:solidFill>
              </a:rPr>
              <a:t>(Самозванцы)</a:t>
            </a:r>
          </a:p>
          <a:p>
            <a:pPr>
              <a:defRPr/>
            </a:pPr>
            <a:r>
              <a:rPr lang="ru-RU" sz="3600" dirty="0" smtClean="0"/>
              <a:t>Борис Годунов, Василий Шуйский, Михаил Романов. </a:t>
            </a:r>
            <a:r>
              <a:rPr lang="ru-RU" sz="3600" dirty="0" smtClean="0">
                <a:solidFill>
                  <a:srgbClr val="FF0000"/>
                </a:solidFill>
              </a:rPr>
              <a:t>(Русские цари, избранные правители на Земских соборах)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688" y="6072188"/>
            <a:ext cx="1370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571500"/>
            <a:ext cx="8229600" cy="4143375"/>
          </a:xfrm>
        </p:spPr>
        <p:txBody>
          <a:bodyPr/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понятия определениям:</a:t>
            </a:r>
          </a:p>
          <a:p>
            <a:pPr algn="ctr">
              <a:buFontTx/>
              <a:buChar char="-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Интервенция</a:t>
            </a:r>
          </a:p>
          <a:p>
            <a:pPr algn="ctr">
              <a:buFontTx/>
              <a:buChar char="-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Земский Собор</a:t>
            </a:r>
          </a:p>
          <a:p>
            <a:pPr algn="ctr">
              <a:buFontTx/>
              <a:buChar char="-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Восстание Хлопка</a:t>
            </a:r>
          </a:p>
          <a:p>
            <a:pPr algn="ctr">
              <a:buFont typeface="Wingdings 2" pitchFamily="18" charset="2"/>
              <a:buNone/>
              <a:defRPr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6500" y="6000750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79648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Кто стоял на русском престоле в период Смутного времени?</a:t>
            </a:r>
            <a:br>
              <a:rPr lang="ru-RU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(расположите в хронологической последовательности)</a:t>
            </a:r>
            <a:endParaRPr lang="ru-RU" sz="3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563" y="6072188"/>
            <a:ext cx="18367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81075"/>
            <a:ext cx="8643937" cy="53435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6500" y="6072188"/>
            <a:ext cx="13700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715375" cy="1428750"/>
          </a:xfrm>
        </p:spPr>
        <p:txBody>
          <a:bodyPr/>
          <a:lstStyle/>
          <a:p>
            <a:pPr algn="ctr"/>
            <a:r>
              <a:rPr lang="ru-RU" sz="3200" b="1" i="1" smtClean="0"/>
              <a:t>Расположите в хронологической последовательности события Смутного времени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071937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царствование Василия Шуйского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вступление в Москву Лжедмитрия 2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Освобождение Москвы от Интервентов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 «Семибоярщина»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13" y="6000750"/>
            <a:ext cx="1630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42938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1175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царствование Василия Шуйского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вступление в Москву Лжедмитрия 2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Освобождение Москвы от Интервентов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 «Семибоярщина»</a:t>
            </a:r>
          </a:p>
          <a:p>
            <a:pPr>
              <a:buFont typeface="Wingdings 2" pitchFamily="18" charset="2"/>
              <a:buNone/>
              <a:defRPr/>
            </a:pPr>
            <a:endParaRPr lang="ru-RU" sz="32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ru-RU" sz="48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багв</a:t>
            </a:r>
            <a:endParaRPr lang="ru-RU" sz="4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6143625"/>
            <a:ext cx="13700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0"/>
            <a:ext cx="8786812" cy="2638425"/>
          </a:xfrm>
        </p:spPr>
        <p:txBody>
          <a:bodyPr/>
          <a:lstStyle/>
          <a:p>
            <a:pPr algn="ctr">
              <a:defRPr/>
            </a:pPr>
            <a:r>
              <a:rPr lang="ru-RU" sz="2800" b="1" i="1" dirty="0" smtClean="0"/>
              <a:t>В чем </a:t>
            </a:r>
            <a:br>
              <a:rPr lang="ru-RU" sz="2800" b="1" i="1" dirty="0" smtClean="0"/>
            </a:br>
            <a:r>
              <a:rPr lang="ru-RU" sz="2800" b="1" i="1" dirty="0" smtClean="0"/>
              <a:t>отличие</a:t>
            </a:r>
            <a:br>
              <a:rPr lang="ru-RU" sz="2800" b="1" i="1" dirty="0" smtClean="0"/>
            </a:br>
            <a:r>
              <a:rPr lang="ru-RU" sz="2800" b="1" i="1" dirty="0" smtClean="0"/>
              <a:t>Второго ополчения</a:t>
            </a:r>
            <a:br>
              <a:rPr lang="ru-RU" sz="2800" b="1" i="1" dirty="0" smtClean="0"/>
            </a:br>
            <a:r>
              <a:rPr lang="ru-RU" sz="2800" b="1" i="1" dirty="0" smtClean="0"/>
              <a:t>от Первого???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8063" y="6215063"/>
            <a:ext cx="9334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50" y="6215063"/>
            <a:ext cx="13700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Состав</a:t>
            </a:r>
          </a:p>
          <a:p>
            <a:r>
              <a:rPr lang="ru-RU" b="1" smtClean="0"/>
              <a:t>Дисциплина</a:t>
            </a:r>
          </a:p>
          <a:p>
            <a:r>
              <a:rPr lang="ru-RU" b="1" smtClean="0"/>
              <a:t>Выдержка, стойкость, мужество</a:t>
            </a:r>
          </a:p>
          <a:p>
            <a:r>
              <a:rPr lang="ru-RU" b="1" smtClean="0"/>
              <a:t>Организованность</a:t>
            </a: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42350" cy="882650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Установите дату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142875" y="1500188"/>
            <a:ext cx="7358063" cy="40005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Восстание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Болотникова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Вторжение Лжедмитрия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Россию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Вторжение Лжедмитрия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Россию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Второе Ополчение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Д) Неурожай и голод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Е) Первое ополчение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Ж) Польская Интервенция в России, начало осады Смоленска</a:t>
            </a:r>
          </a:p>
          <a:p>
            <a:pPr>
              <a:buFont typeface="Wingdings 2" pitchFamily="18" charset="2"/>
              <a:buNone/>
              <a:defRPr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75" y="6072188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571500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313" y="1785938"/>
            <a:ext cx="4283075" cy="457517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Восстание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Болотникова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Вторжение Лжедмитрия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Россию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Вторжение Лжедмитрия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Россию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Второе Ополчение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Д) Неурожай и голод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Е) Первое ополчение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Ж) Польская Интервенция в России, начало осады Смоленска</a:t>
            </a:r>
          </a:p>
          <a:p>
            <a:pPr>
              <a:buFont typeface="Wingdings 2" pitchFamily="18" charset="2"/>
              <a:buNone/>
              <a:defRPr/>
            </a:pPr>
            <a:endParaRPr lang="ru-RU" dirty="0"/>
          </a:p>
        </p:txBody>
      </p:sp>
      <p:sp>
        <p:nvSpPr>
          <p:cNvPr id="40964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714500"/>
            <a:ext cx="4284663" cy="3857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А ) 1606-1607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Б) 1604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В) 1608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Г) 1612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Д) 1601-1603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Е) 1611</a:t>
            </a:r>
          </a:p>
          <a:p>
            <a:pPr>
              <a:buFont typeface="Wingdings 2" pitchFamily="18" charset="2"/>
              <a:buNone/>
            </a:pPr>
            <a:r>
              <a:rPr lang="ru-RU" b="1" smtClean="0"/>
              <a:t>Ж) 1609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375" y="6072188"/>
            <a:ext cx="13700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357688"/>
          </a:xfrm>
        </p:spPr>
        <p:txBody>
          <a:bodyPr/>
          <a:lstStyle/>
          <a:p>
            <a:pPr algn="ctr">
              <a:defRPr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ноября с 2005 года отмечается как День народного единства. Объясните, что произошло 4 ноября 1612 года.</a:t>
            </a:r>
          </a:p>
          <a:p>
            <a:pPr algn="ctr">
              <a:defRPr/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13" y="6072188"/>
            <a:ext cx="1630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00125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29187"/>
          </a:xfrm>
        </p:spPr>
        <p:txBody>
          <a:bodyPr/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800" b="1" i="1" dirty="0" smtClean="0"/>
              <a:t>  В пояснительной записке к проекту закона отмечалось: «4 ноября 1612 года воины народного ополчения под предводительством Кузьмы Минина и Дмитрия Пожарского штурмом взяли Китай-город, освободив Москву от польских интервентов и продемонстрировав образец героизма и сплоченности всего народа вне зависимости от происхождения, вероисповедания и положения в обществе»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643688" y="6072188"/>
            <a:ext cx="1370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0" y="6215063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5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Почему Василий Шуйский не стал собирать народное ополчение против поляков, а просил помощи у шведов? Почему шведы оказали её?</a:t>
            </a:r>
          </a:p>
        </p:txBody>
      </p:sp>
    </p:spTree>
  </p:cSld>
  <p:clrMapOvr>
    <a:masterClrMapping/>
  </p:clrMapOvr>
  <p:transition spd="slow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05800" cy="5500726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defRPr/>
            </a:pPr>
            <a: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Борис Годунов</a:t>
            </a:r>
            <a: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Григорий Отрепьев ( Лжедмитрий </a:t>
            </a:r>
            <a: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I)</a:t>
            </a:r>
            <a:b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Шуйский</a:t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Лжедмитрий </a:t>
            </a:r>
            <a: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b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0813" y="6143625"/>
            <a:ext cx="12858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</a:t>
            </a:r>
            <a:endParaRPr lang="ru-RU" sz="2400" b="1" i="1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714625" y="214313"/>
            <a:ext cx="32146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 i="1">
                <a:solidFill>
                  <a:srgbClr val="C00000"/>
                </a:solidFill>
              </a:rPr>
              <a:t>Ответ: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smtClean="0">
                <a:solidFill>
                  <a:srgbClr val="FF0000"/>
                </a:solidFill>
              </a:rPr>
              <a:t>Ответ:</a:t>
            </a:r>
          </a:p>
        </p:txBody>
      </p:sp>
      <p:sp>
        <p:nvSpPr>
          <p:cNvPr id="45059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 условиях гражданской войны любая русская армия могла представлять лишь одно сословие, другие относились бы к ней враждебно. Вдобавок Василий Шуйский чувствовал, что он лично не популярен ни в одном сословии. Шведы помогли Шуйскому по двум причинам: они хотели противодействовать захвату России своими врагами – поляками – и по возможности отнять у России её северные земли.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29438" y="6215063"/>
            <a:ext cx="1249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r>
              <a:rPr lang="ru-RU" sz="2800" b="1" i="1" smtClean="0"/>
              <a:t>Объясните соответствие между терминами и названиями и именами исторических деятелей, с которыми связано появление этих терминов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500" y="2000250"/>
          <a:ext cx="8229600" cy="3017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44979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 Крестоцеловальная запись</a:t>
                      </a:r>
                      <a:endParaRPr lang="ru-RU" sz="2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А. </a:t>
                      </a:r>
                      <a:r>
                        <a:rPr lang="ru-RU" sz="2800" b="1" dirty="0" err="1" smtClean="0"/>
                        <a:t>Козьма</a:t>
                      </a:r>
                      <a:r>
                        <a:rPr lang="ru-RU" sz="2800" b="1" dirty="0" smtClean="0"/>
                        <a:t> Минин </a:t>
                      </a:r>
                      <a:endParaRPr lang="ru-RU" sz="2800" b="1" dirty="0"/>
                    </a:p>
                  </a:txBody>
                  <a:tcPr marT="45725" marB="45725"/>
                </a:tc>
              </a:tr>
              <a:tr h="518215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Опричнина</a:t>
                      </a:r>
                      <a:endParaRPr lang="ru-RU" sz="2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Б. Дмитрий Донской </a:t>
                      </a:r>
                      <a:endParaRPr lang="ru-RU" sz="2800" b="1" dirty="0"/>
                    </a:p>
                  </a:txBody>
                  <a:tcPr marT="45725" marB="45725"/>
                </a:tc>
              </a:tr>
              <a:tr h="518215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Мамаево побоище</a:t>
                      </a:r>
                      <a:endParaRPr lang="ru-RU" sz="2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В.</a:t>
                      </a:r>
                      <a:r>
                        <a:rPr lang="ru-RU" sz="2800" b="1" baseline="0" dirty="0" smtClean="0"/>
                        <a:t> Василий Шуйский</a:t>
                      </a:r>
                      <a:endParaRPr lang="ru-RU" sz="2800" b="1" dirty="0"/>
                    </a:p>
                  </a:txBody>
                  <a:tcPr marT="45725" marB="45725"/>
                </a:tc>
              </a:tr>
              <a:tr h="518215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Совет всей земли</a:t>
                      </a:r>
                      <a:endParaRPr lang="ru-RU" sz="28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Г. Иван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baseline="0" dirty="0" err="1" smtClean="0"/>
                        <a:t>Калита</a:t>
                      </a:r>
                      <a:endParaRPr lang="ru-RU" sz="2800" b="1" dirty="0"/>
                    </a:p>
                  </a:txBody>
                  <a:tcPr marT="45725" marB="45725"/>
                </a:tc>
              </a:tr>
              <a:tr h="51821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Д. Иван </a:t>
                      </a:r>
                      <a:r>
                        <a:rPr lang="en-US" sz="2800" b="1" dirty="0" smtClean="0"/>
                        <a:t>IV</a:t>
                      </a:r>
                      <a:endParaRPr lang="ru-RU" sz="2800" b="1" dirty="0"/>
                    </a:p>
                  </a:txBody>
                  <a:tcPr marT="45725" marB="45725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286500" y="6072188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714375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324475"/>
          </a:xfrm>
        </p:spPr>
        <p:txBody>
          <a:bodyPr/>
          <a:lstStyle/>
          <a:p>
            <a:pPr>
              <a:defRPr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 2" pitchFamily="18" charset="2"/>
              <a:buNone/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29500" y="6215063"/>
            <a:ext cx="13700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75" y="1357313"/>
          <a:ext cx="7929563" cy="3017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782"/>
                <a:gridCol w="3964782"/>
              </a:tblGrid>
              <a:tr h="94498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1.Крестоцеловальная запись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0" dirty="0" err="1" smtClean="0"/>
                        <a:t>В.Василий</a:t>
                      </a:r>
                      <a:r>
                        <a:rPr lang="ru-RU" sz="2800" b="1" baseline="0" dirty="0" smtClean="0"/>
                        <a:t> Шуйский</a:t>
                      </a:r>
                      <a:endParaRPr lang="ru-RU" sz="2800" b="1" dirty="0" smtClean="0"/>
                    </a:p>
                    <a:p>
                      <a:endParaRPr lang="en-US" sz="2800" b="1" dirty="0" smtClean="0"/>
                    </a:p>
                  </a:txBody>
                  <a:tcPr marL="91439" marR="91439" marT="45725" marB="45725"/>
                </a:tc>
              </a:tr>
              <a:tr h="51821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2. Опричнина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Д. Иван </a:t>
                      </a:r>
                      <a:r>
                        <a:rPr lang="en-US" sz="2800" b="1" dirty="0" smtClean="0"/>
                        <a:t>IV</a:t>
                      </a:r>
                      <a:endParaRPr lang="ru-RU" sz="2800" b="1" dirty="0" smtClean="0"/>
                    </a:p>
                  </a:txBody>
                  <a:tcPr marL="91439" marR="91439" marT="45725" marB="45725"/>
                </a:tc>
              </a:tr>
              <a:tr h="51821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3. Мамаево побоище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Б. Дмитрий Донской 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</a:tr>
              <a:tr h="51821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4. Совет всей земли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А. </a:t>
                      </a:r>
                      <a:r>
                        <a:rPr lang="ru-RU" sz="2800" b="1" dirty="0" err="1" smtClean="0"/>
                        <a:t>Козьма</a:t>
                      </a:r>
                      <a:r>
                        <a:rPr lang="ru-RU" sz="2800" b="1" dirty="0" smtClean="0"/>
                        <a:t> Минин 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</a:tr>
              <a:tr h="51821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Г. Иван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baseline="0" dirty="0" err="1" smtClean="0"/>
                        <a:t>Калита</a:t>
                      </a:r>
                      <a:endParaRPr lang="ru-RU" sz="2800" b="1" dirty="0"/>
                    </a:p>
                  </a:txBody>
                  <a:tcPr marL="91439" marR="91439" marT="45725" marB="45725"/>
                </a:tc>
              </a:tr>
            </a:tbl>
          </a:graphicData>
        </a:graphic>
      </p:graphicFrame>
    </p:spTree>
  </p:cSld>
  <p:clrMapOvr>
    <a:masterClrMapping/>
  </p:clrMapOvr>
  <p:transition spd="slow"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4214812"/>
          </a:xfrm>
        </p:spPr>
        <p:txBody>
          <a:bodyPr/>
          <a:lstStyle/>
          <a:p>
            <a:pPr algn="ctr">
              <a:defRPr/>
            </a:pPr>
            <a:r>
              <a:rPr lang="ru-RU" sz="5400" b="1" dirty="0" smtClean="0">
                <a:solidFill>
                  <a:srgbClr val="CC0000"/>
                </a:solidFill>
              </a:rPr>
              <a:t>Итоги Смуты???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0875" y="6215063"/>
            <a:ext cx="163036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857250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00625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</a:rPr>
              <a:t>1. Экономическая разруха и обнищание народа.</a:t>
            </a:r>
          </a:p>
          <a:p>
            <a:pPr marL="609600" indent="-609600">
              <a:buFontTx/>
              <a:buNone/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</a:rPr>
              <a:t>2. Ухудшение международного положения России, и потеря ряда территорий.</a:t>
            </a:r>
          </a:p>
          <a:p>
            <a:pPr marL="609600" indent="-609600">
              <a:buFontTx/>
              <a:buNone/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</a:rPr>
              <a:t>3. Воцарение новой династии Романовых ( 1613-1917гг.) на царском престоле.</a:t>
            </a:r>
          </a:p>
          <a:p>
            <a:pPr marL="609600" indent="-609600">
              <a:buFontTx/>
              <a:buNone/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Times New Roman" pitchFamily="18" charset="0"/>
              </a:rPr>
              <a:t>4. Временное усиление сословно-представительных органов- Боярской Думы и Земского Собора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43688" y="6143625"/>
            <a:ext cx="1370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71562"/>
          </a:xfrm>
        </p:spPr>
        <p:txBody>
          <a:bodyPr/>
          <a:lstStyle/>
          <a:p>
            <a:pPr algn="ctr">
              <a:defRPr/>
            </a:pPr>
            <a:r>
              <a:rPr lang="ru-RU" sz="5400" b="1" i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6472238" cy="4389437"/>
          </a:xfrm>
        </p:spPr>
        <p:txBody>
          <a:bodyPr/>
          <a:lstStyle/>
          <a:p>
            <a:pPr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Эпоха Ивана Грозного. </a:t>
            </a:r>
          </a:p>
          <a:p>
            <a:pPr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Смутное время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180" name="Picture 2" descr="C:\Documents and Settings\alex\Мои документы\Мои рисунки\Человечик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1285875"/>
            <a:ext cx="2214563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571500"/>
            <a:ext cx="8229600" cy="1333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8958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такие???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сделали в 1601-1618 году?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Прокопий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Ляпунов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Сигизмунд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Марина Мнишек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Болотников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Дмитрий Пожарский</a:t>
            </a:r>
          </a:p>
          <a:p>
            <a:pPr marL="514350" indent="-514350" eaLnBrk="1" hangingPunct="1">
              <a:buFont typeface="Wingdings 2" pitchFamily="18" charset="2"/>
              <a:buAutoNum type="arabicPeriod"/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72313" y="6215063"/>
            <a:ext cx="17954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 </a:t>
            </a:r>
            <a:r>
              <a:rPr lang="ru-RU" sz="2800" smtClean="0"/>
              <a:t>Рязанский дворянин, соратник Болотникова, организатор 1 ополчения.</a:t>
            </a:r>
          </a:p>
          <a:p>
            <a:pPr eaLnBrk="1" hangingPunct="1"/>
            <a:r>
              <a:rPr lang="ru-RU" sz="2800" smtClean="0"/>
              <a:t>Польский король, осаждал Смоленск, хотел стать царем России.</a:t>
            </a:r>
          </a:p>
          <a:p>
            <a:pPr eaLnBrk="1" hangingPunct="1"/>
            <a:r>
              <a:rPr lang="ru-RU" sz="2800" smtClean="0"/>
              <a:t>Дочь польского магната, жена Лжедмитрия </a:t>
            </a:r>
            <a:r>
              <a:rPr lang="en-US" sz="2800" smtClean="0"/>
              <a:t>I</a:t>
            </a:r>
            <a:r>
              <a:rPr lang="ru-RU" sz="2800" smtClean="0"/>
              <a:t>.</a:t>
            </a:r>
          </a:p>
          <a:p>
            <a:pPr eaLnBrk="1" hangingPunct="1"/>
            <a:r>
              <a:rPr lang="ru-RU" sz="2800" smtClean="0"/>
              <a:t>Вождь восстания, потерпел поражение, казнен.</a:t>
            </a:r>
          </a:p>
          <a:p>
            <a:pPr eaLnBrk="1" hangingPunct="1"/>
            <a:r>
              <a:rPr lang="ru-RU" sz="2800" smtClean="0"/>
              <a:t>Князь, руководитель 2 ополчения.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7938" y="6072188"/>
            <a:ext cx="14001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419225"/>
          </a:xfrm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/>
              <a:t>О ком идет речь?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779837"/>
          </a:xfrm>
        </p:spPr>
        <p:txBody>
          <a:bodyPr/>
          <a:lstStyle/>
          <a:p>
            <a:pPr marL="514350" indent="-514350" algn="just" eaLnBrk="1" hangingPunct="1">
              <a:buFont typeface="+mj-lt"/>
              <a:buAutoNum type="arabicPeriod"/>
              <a:defRPr/>
            </a:pPr>
            <a:r>
              <a:rPr lang="ru-RU" sz="2800" b="1" dirty="0" smtClean="0"/>
              <a:t>Это трагическая фигура на русском престоле. Правитель, стремившийся оказать реальную помощь народу, укрепить военную мощь страны и внешнеполитическое положение, считался виновником всех несчастий, обрушившихся на страну, и был ненавидим народом</a:t>
            </a:r>
            <a:r>
              <a:rPr lang="ru-RU" sz="3600" dirty="0" smtClean="0"/>
              <a:t>.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7938" y="5929313"/>
            <a:ext cx="18573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3200" b="1" i="1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C00000"/>
                </a:solidFill>
              </a:rPr>
              <a:t>Ответ: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/>
              <a:t>Борис Годунов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15188" y="6072188"/>
            <a:ext cx="14001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Назад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357438"/>
            <a:ext cx="8286750" cy="11414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Перечислите предпосылки Смуты???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0813" y="6143625"/>
            <a:ext cx="18367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Ответ: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282828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282828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282828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282828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1324</TotalTime>
  <Words>1284</Words>
  <Application>Microsoft Office PowerPoint</Application>
  <PresentationFormat>On-screen Show (4:3)</PresentationFormat>
  <Paragraphs>218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Calibri</vt:lpstr>
      <vt:lpstr>Constantia</vt:lpstr>
      <vt:lpstr>Wingdings 2</vt:lpstr>
      <vt:lpstr>Wingdings</vt:lpstr>
      <vt:lpstr>Arial Narrow</vt:lpstr>
      <vt:lpstr>Times New Roman</vt:lpstr>
      <vt:lpstr>Georgia</vt:lpstr>
      <vt:lpstr>Поток</vt:lpstr>
      <vt:lpstr>PowerPoint Presentation</vt:lpstr>
      <vt:lpstr>PowerPoint Presentation</vt:lpstr>
      <vt:lpstr>Кто стоял на русском престоле в период Смутного времени? (расположите в хронологической последовательности)</vt:lpstr>
      <vt:lpstr>   Борис Годунов Григорий Отрепьев ( Лжедмитрий I) Василий Шуйский Лжедмитрий II    </vt:lpstr>
      <vt:lpstr>PowerPoint Presentation</vt:lpstr>
      <vt:lpstr>Ответ:</vt:lpstr>
      <vt:lpstr>О ком идет речь?</vt:lpstr>
      <vt:lpstr>Ответ:</vt:lpstr>
      <vt:lpstr>    Перечислите предпосылки Смуты???</vt:lpstr>
      <vt:lpstr>Ответ:</vt:lpstr>
      <vt:lpstr>Прозвище «Тушинский вор» получил кто???</vt:lpstr>
      <vt:lpstr>Ответ:</vt:lpstr>
      <vt:lpstr>Вопрос задает соперник!</vt:lpstr>
      <vt:lpstr>Ответ:</vt:lpstr>
      <vt:lpstr>  </vt:lpstr>
      <vt:lpstr>Ответ:</vt:lpstr>
      <vt:lpstr>Укажите верные утверждения: </vt:lpstr>
      <vt:lpstr>Ответ:</vt:lpstr>
      <vt:lpstr>PowerPoint Presentation</vt:lpstr>
      <vt:lpstr>Ответ:</vt:lpstr>
      <vt:lpstr>PowerPoint Presentation</vt:lpstr>
      <vt:lpstr>Ответ:</vt:lpstr>
      <vt:lpstr>PowerPoint Presentation</vt:lpstr>
      <vt:lpstr>Ответ:</vt:lpstr>
      <vt:lpstr>PowerPoint Presentation</vt:lpstr>
      <vt:lpstr>Ответ:</vt:lpstr>
      <vt:lpstr>По какому принципу образованы ряды? </vt:lpstr>
      <vt:lpstr>Ответ:</vt:lpstr>
      <vt:lpstr>PowerPoint Presentation</vt:lpstr>
      <vt:lpstr>Ответ:</vt:lpstr>
      <vt:lpstr>Расположите в хронологической последовательности события Смутного времени</vt:lpstr>
      <vt:lpstr>Ответ:</vt:lpstr>
      <vt:lpstr>В чем  отличие Второго ополчения от Первого???</vt:lpstr>
      <vt:lpstr>Ответ:</vt:lpstr>
      <vt:lpstr>Установите дату</vt:lpstr>
      <vt:lpstr>Ответ:</vt:lpstr>
      <vt:lpstr>PowerPoint Presentation</vt:lpstr>
      <vt:lpstr>Ответ:</vt:lpstr>
      <vt:lpstr>PowerPoint Presentation</vt:lpstr>
      <vt:lpstr>Ответ:</vt:lpstr>
      <vt:lpstr>Объясните соответствие между терминами и названиями и именами исторических деятелей, с которыми связано появление этих терминов</vt:lpstr>
      <vt:lpstr>Ответ:</vt:lpstr>
      <vt:lpstr>PowerPoint Presentation</vt:lpstr>
      <vt:lpstr>Ответ:</vt:lpstr>
      <vt:lpstr>Домашнее задание: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игра.</dc:title>
  <dc:creator>*</dc:creator>
  <cp:lastModifiedBy>home</cp:lastModifiedBy>
  <cp:revision>118</cp:revision>
  <dcterms:created xsi:type="dcterms:W3CDTF">2009-09-13T12:13:30Z</dcterms:created>
  <dcterms:modified xsi:type="dcterms:W3CDTF">2013-03-03T13:54:53Z</dcterms:modified>
</cp:coreProperties>
</file>